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80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Desktop-3v3hah1\e\&#932;&#924;\DMY\&#924;&#933;&#922;&#927;&#925;&#927;&#931;%202023-2024\TRIPADVISOR%20MYKON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Desktop-3v3hah1\e\&#932;&#924;\DMY\&#924;&#933;&#922;&#927;&#925;&#927;&#931;%202023-2024\TRIPADVISOR%20MYKON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Desktop-3v3hah1\e\&#932;&#924;\DMY\&#924;&#933;&#922;&#927;&#925;&#927;&#931;%202023-2024\TRIPADVISOR%20MYKON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ΚΑΤΑΛΥΜΑΤΑ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ΚΑΤΑΛΥΜΑΤΑ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6D-4E07-9222-40019EE4F1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6D-4E07-9222-40019EE4F1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6D-4E07-9222-40019EE4F1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6D-4E07-9222-40019EE4F1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6D-4E07-9222-40019EE4F1E5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Φύλλο1!$A$90:$E$90</c:f>
              <c:numCache>
                <c:formatCode>General</c:formatCode>
                <c:ptCount val="5"/>
                <c:pt idx="0">
                  <c:v>1116</c:v>
                </c:pt>
                <c:pt idx="1">
                  <c:v>76</c:v>
                </c:pt>
                <c:pt idx="2">
                  <c:v>49</c:v>
                </c:pt>
                <c:pt idx="3">
                  <c:v>25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6D-4E07-9222-40019EE4F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ΔΡΑΣΤΗΡΙΟΤΗΤΕΣ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ΔΡΑΣΤΗΡΙΟΤΗΤΕΣ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56-4F73-8167-1E90A3E8C1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56-4F73-8167-1E90A3E8C1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56-4F73-8167-1E90A3E8C1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56-4F73-8167-1E90A3E8C1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56-4F73-8167-1E90A3E8C110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Φύλλο1!$A$117:$E$117</c:f>
              <c:numCache>
                <c:formatCode>General</c:formatCode>
                <c:ptCount val="5"/>
                <c:pt idx="0">
                  <c:v>226</c:v>
                </c:pt>
                <c:pt idx="1">
                  <c:v>48</c:v>
                </c:pt>
                <c:pt idx="2">
                  <c:v>21</c:v>
                </c:pt>
                <c:pt idx="3">
                  <c:v>1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56-4F73-8167-1E90A3E8C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ΕΣΤΙΑΤΟΡΙΑ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ΕΣΤΙΑΤΟΡΙΑ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77-47B8-85CF-654E311A60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77-47B8-85CF-654E311A60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77-47B8-85CF-654E311A60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77-47B8-85CF-654E311A60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77-47B8-85CF-654E311A607E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Φύλλο1!$A$132:$E$132</c:f>
              <c:numCache>
                <c:formatCode>General</c:formatCode>
                <c:ptCount val="5"/>
                <c:pt idx="0">
                  <c:v>696</c:v>
                </c:pt>
                <c:pt idx="1">
                  <c:v>50</c:v>
                </c:pt>
                <c:pt idx="2">
                  <c:v>9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77-47B8-85CF-654E311A6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>
              <a:latin typeface="Calibri" panose="020F0502020204030204" pitchFamily="34" charset="0"/>
            </a:endParaRP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81586C-1C00-43BA-8C41-D544F1A59A24}" type="datetime1">
              <a:rPr lang="el-GR" smtClean="0">
                <a:latin typeface="Calibri" panose="020F0502020204030204" pitchFamily="34" charset="0"/>
              </a:rPr>
              <a:t>13/9/2023</a:t>
            </a:fld>
            <a:endParaRPr lang="el-GR">
              <a:latin typeface="Calibri" panose="020F0502020204030204" pitchFamily="34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>
              <a:latin typeface="Calibri" panose="020F0502020204030204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80BE5A-9D85-4716-9443-9D9E66ACB5E5}" type="slidenum">
              <a:rPr lang="el-GR" smtClean="0">
                <a:latin typeface="Calibri" panose="020F0502020204030204" pitchFamily="34" charset="0"/>
              </a:rPr>
              <a:t>‹#›</a:t>
            </a:fld>
            <a:endParaRPr 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l-GR" noProof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CAC08EF-34F9-4B08-8286-F9369ED7503B}" type="datetime1">
              <a:rPr lang="el-GR" noProof="0" smtClean="0"/>
              <a:t>13/9/2023</a:t>
            </a:fld>
            <a:endParaRPr lang="el-GR" noProof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Κάντε κλικ, για να επεξεργαστείτε το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1E05635-4EFD-4447-A451-86C57984FA89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1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241996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10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180621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2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04720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3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91315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4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637291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5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620043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6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418928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7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45931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8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590312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l-GR" noProof="0" smtClean="0"/>
              <a:pPr/>
              <a:t>9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77303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 useBgFill="1">
        <p:nvSpPr>
          <p:cNvPr id="13" name="Στρογγυλεμένο ορθογώνιο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 bwMode="grayWhite"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609600" y="1505931"/>
            <a:ext cx="10972800" cy="1470025"/>
          </a:xfrm>
        </p:spPr>
        <p:txBody>
          <a:bodyPr rtlCol="0" anchor="ctr"/>
          <a:lstStyle>
            <a:lvl1pPr algn="ctr">
              <a:defRPr lang="en-US" dirty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1727200" y="3200400"/>
            <a:ext cx="8534400" cy="1600200"/>
          </a:xfrm>
        </p:spPr>
        <p:txBody>
          <a:bodyPr rtlCol="0"/>
          <a:lstStyle>
            <a:lvl1pPr marL="0" indent="0" algn="ctr">
              <a:buNone/>
              <a:defRPr sz="26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kumimoji="0" lang="el-GR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 lIns="0" tIns="0" rIns="0" bIns="0" rtlCol="0">
            <a:noAutofit/>
          </a:bodyPr>
          <a:lstStyle>
            <a:lvl1pPr>
              <a:defRPr sz="1400">
                <a:solidFill>
                  <a:srgbClr val="FFFFFF"/>
                </a:solidFill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3F0BD9E-C351-45E8-BBBF-F5B4356998F6}" type="datetime1">
              <a:rPr lang="el-GR" smtClean="0"/>
              <a:t>13/9/2023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 eaLnBrk="1" latinLnBrk="0" hangingPunct="1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el-GR" dirty="0"/>
              <a:t>Κάντε κλικ, για να επεξεργαστείτε το στυλ κειμένου υποδείγματος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  <a:endParaRPr kumimoji="0"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5D277D7-3410-4FC1-9069-E888C48DD045}" type="datetime1">
              <a:rPr lang="el-GR" smtClean="0"/>
              <a:t>13/9/2023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2"/>
            <a:ext cx="2682240" cy="5851525"/>
          </a:xfrm>
        </p:spPr>
        <p:txBody>
          <a:bodyPr vert="eaVert"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9200" y="274641"/>
            <a:ext cx="7416800" cy="5851525"/>
          </a:xfrm>
        </p:spPr>
        <p:txBody>
          <a:bodyPr vert="eaVert" rtlCol="0"/>
          <a:lstStyle>
            <a:lvl1pPr rtl="0" eaLnBrk="1" latinLnBrk="0" hangingPunct="1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el-GR" dirty="0"/>
              <a:t>Κάντε κλικ, για να επεξεργαστείτε το στυλ κειμένου υποδείγματος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  <a:endParaRPr kumimoji="0"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2214594-5CC1-49E6-8156-D5A101732CB9}" type="datetime1">
              <a:rPr lang="el-GR" smtClean="0"/>
              <a:t>13/9/2023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1036320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el-GR" dirty="0"/>
              <a:t>Κάντε κλικ, για να επεξεργαστείτε το στυλ κειμένου υποδείγματος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  <a:endParaRPr kumimoji="0"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1CBE135-0528-4144-9A60-E759A3EE2F65}" type="datetime1">
              <a:rPr lang="el-GR" smtClean="0"/>
              <a:t>13/9/2023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 useBgFill="1">
        <p:nvSpPr>
          <p:cNvPr id="10" name="Στρογγυλεμένο ορθογώνιο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963084" y="952501"/>
            <a:ext cx="10363200" cy="1362075"/>
          </a:xfrm>
        </p:spPr>
        <p:txBody>
          <a:bodyPr rtlCol="0" anchor="b" anchorCtr="0"/>
          <a:lstStyle>
            <a:lvl1pPr algn="l">
              <a:buNone/>
              <a:defRPr sz="4000" b="0" cap="none"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963084" y="2547938"/>
            <a:ext cx="10363200" cy="1338262"/>
          </a:xfrm>
        </p:spPr>
        <p:txBody>
          <a:bodyPr rtlCol="0" anchor="t" anchorCtr="0"/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el-GR"/>
              <a:t>Στυλ υποδείγματος κειμένου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A4A44D0-7E62-4640-B6C5-F7748B3DD050}" type="datetime1">
              <a:rPr lang="el-GR" smtClean="0"/>
              <a:t>13/9/2023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τίτλου του υποδείγματος</a:t>
            </a:r>
            <a:endParaRPr kumimoji="0" lang="el-GR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el-GR"/>
              <a:t>Κάντε κλικ, για να επεξεργαστείτε το στυλ κειμένου υποδείγματος</a:t>
            </a:r>
          </a:p>
          <a:p>
            <a:pPr lvl="1" rtl="0" eaLnBrk="1" latinLnBrk="0" hangingPunct="1"/>
            <a:r>
              <a:rPr lang="el-GR"/>
              <a:t>Δεύτερου επιπέδου</a:t>
            </a:r>
          </a:p>
          <a:p>
            <a:pPr lvl="2" rtl="0" eaLnBrk="1" latinLnBrk="0" hangingPunct="1"/>
            <a:r>
              <a:rPr lang="el-GR"/>
              <a:t>Τρίτου επιπέδου</a:t>
            </a:r>
          </a:p>
          <a:p>
            <a:pPr lvl="3" rtl="0" eaLnBrk="1" latinLnBrk="0" hangingPunct="1"/>
            <a:r>
              <a:rPr lang="el-GR"/>
              <a:t>Τέταρτου επιπέδου</a:t>
            </a:r>
          </a:p>
          <a:p>
            <a:pPr lvl="4" rtl="0" eaLnBrk="1" latinLnBrk="0" hangingPunct="1"/>
            <a:r>
              <a:rPr lang="el-GR"/>
              <a:t>Πέμπτου επιπέδου</a:t>
            </a:r>
            <a:endParaRPr kumimoji="0" lang="el-GR" dirty="0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 hasCustomPrompt="1"/>
          </p:nvPr>
        </p:nvSpPr>
        <p:spPr>
          <a:xfrm>
            <a:off x="65786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el-GR"/>
              <a:t>Κάντε κλικ, για να επεξεργαστείτε το στυλ κειμένου υποδείγματος</a:t>
            </a:r>
          </a:p>
          <a:p>
            <a:pPr lvl="1" rtl="0" eaLnBrk="1" latinLnBrk="0" hangingPunct="1"/>
            <a:r>
              <a:rPr lang="el-GR"/>
              <a:t>Δεύτερου επιπέδου</a:t>
            </a:r>
          </a:p>
          <a:p>
            <a:pPr lvl="2" rtl="0" eaLnBrk="1" latinLnBrk="0" hangingPunct="1"/>
            <a:r>
              <a:rPr lang="el-GR"/>
              <a:t>Τρίτου επιπέδου</a:t>
            </a:r>
          </a:p>
          <a:p>
            <a:pPr lvl="3" rtl="0" eaLnBrk="1" latinLnBrk="0" hangingPunct="1"/>
            <a:r>
              <a:rPr lang="el-GR"/>
              <a:t>Τέταρτου επιπέδου</a:t>
            </a:r>
          </a:p>
          <a:p>
            <a:pPr lvl="4" rtl="0" eaLnBrk="1" latinLnBrk="0" hangingPunct="1"/>
            <a:r>
              <a:rPr lang="el-GR"/>
              <a:t>Πέμπτου επιπέδου</a:t>
            </a:r>
            <a:endParaRPr kumimoji="0"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4BC4B74-32AE-4C37-81E9-95CAE9F4527B}" type="datetime1">
              <a:rPr lang="el-GR" smtClean="0"/>
              <a:t>13/9/2023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 rtl="0" eaLnBrk="1" latinLnBrk="0" hangingPunct="1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l-GR" dirty="0"/>
              <a:t>Κάντε κλικ, για να επεξεργαστείτε το στυλ κειμένου υποδείγματος</a:t>
            </a:r>
          </a:p>
        </p:txBody>
      </p:sp>
      <p:sp>
        <p:nvSpPr>
          <p:cNvPr id="11" name="Σύμβολο κράτησης θέσης περιεχομένου 10"/>
          <p:cNvSpPr>
            <a:spLocks noGrp="1"/>
          </p:cNvSpPr>
          <p:nvPr>
            <p:ph sz="half" idx="2" hasCustomPrompt="1"/>
          </p:nvPr>
        </p:nvSpPr>
        <p:spPr>
          <a:xfrm>
            <a:off x="12192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el-GR" dirty="0"/>
              <a:t>Κάντε κλικ, για να επεξεργαστείτε το στυλ κειμένου υποδείγματος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  <a:endParaRPr kumimoji="0"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 hasCustomPrompt="1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 rtl="0" eaLnBrk="1" latinLnBrk="0" hangingPunct="1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l-GR" dirty="0"/>
              <a:t>Κάντε κλικ, για να επεξεργαστείτε το στυλ κειμένου υποδείγματος</a:t>
            </a:r>
          </a:p>
        </p:txBody>
      </p:sp>
      <p:sp>
        <p:nvSpPr>
          <p:cNvPr id="13" name="Σύμβολο κράτησης θέσης περιεχομένου 12"/>
          <p:cNvSpPr>
            <a:spLocks noGrp="1"/>
          </p:cNvSpPr>
          <p:nvPr>
            <p:ph sz="half" idx="4" hasCustomPrompt="1"/>
          </p:nvPr>
        </p:nvSpPr>
        <p:spPr>
          <a:xfrm>
            <a:off x="66040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el-GR"/>
              <a:t>Κάντε κλικ, για να επεξεργαστείτε το στυλ κειμένου υποδείγματος</a:t>
            </a:r>
          </a:p>
          <a:p>
            <a:pPr lvl="1" rtl="0" eaLnBrk="1" latinLnBrk="0" hangingPunct="1"/>
            <a:r>
              <a:rPr lang="el-GR"/>
              <a:t>Δεύτερου επιπέδου</a:t>
            </a:r>
          </a:p>
          <a:p>
            <a:pPr lvl="2" rtl="0" eaLnBrk="1" latinLnBrk="0" hangingPunct="1"/>
            <a:r>
              <a:rPr lang="el-GR"/>
              <a:t>Τρίτου επιπέδου</a:t>
            </a:r>
          </a:p>
          <a:p>
            <a:pPr lvl="3" rtl="0" eaLnBrk="1" latinLnBrk="0" hangingPunct="1"/>
            <a:r>
              <a:rPr lang="el-GR"/>
              <a:t>Τέταρτου επιπέδου</a:t>
            </a:r>
          </a:p>
          <a:p>
            <a:pPr lvl="4" rtl="0" eaLnBrk="1" latinLnBrk="0" hangingPunct="1"/>
            <a:r>
              <a:rPr lang="el-GR"/>
              <a:t>Πέμπτου επιπέδου</a:t>
            </a:r>
            <a:endParaRPr kumimoji="0"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CA134D2-5EF7-4CD5-AE59-01C25F7EB530}" type="datetime1">
              <a:rPr lang="el-GR" smtClean="0"/>
              <a:t>13/9/2023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τίτλου του υποδείγματος</a:t>
            </a:r>
            <a:endParaRPr kumimoji="0"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2D049CC-09F3-4330-9FF2-4301868895E8}" type="datetime1">
              <a:rPr lang="el-GR" smtClean="0"/>
              <a:t>13/9/2023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B4BE631-DD0F-4ADC-8269-B9ADE48E26C9}" type="datetime1">
              <a:rPr lang="el-GR" smtClean="0"/>
              <a:t>13/9/2023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 useBgFill="1">
        <p:nvSpPr>
          <p:cNvPr id="9" name="Στρογγυλεμένο ορθογώνιο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 algn="l">
              <a:buNone/>
              <a:defRPr sz="40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11" name="Σύμβολο κράτησης θέσης περιεχομένου 10"/>
          <p:cNvSpPr>
            <a:spLocks noGrp="1"/>
          </p:cNvSpPr>
          <p:nvPr>
            <p:ph sz="quarter" idx="1" hasCustomPrompt="1"/>
          </p:nvPr>
        </p:nvSpPr>
        <p:spPr>
          <a:xfrm>
            <a:off x="3962400" y="1600200"/>
            <a:ext cx="7620000" cy="4495800"/>
          </a:xfrm>
        </p:spPr>
        <p:txBody>
          <a:bodyPr vert="horz" rtlCol="0"/>
          <a:lstStyle>
            <a:lvl1pPr rtl="0" eaLnBrk="1" latinLnBrk="0" hangingPunct="1"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el-GR" dirty="0"/>
              <a:t>Κάντε κλικ, για να επεξεργαστείτε το στυλ κειμένου υποδείγματος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  <a:endParaRPr kumimoji="0"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 hasCustomPrompt="1"/>
          </p:nvPr>
        </p:nvSpPr>
        <p:spPr>
          <a:xfrm>
            <a:off x="1219200" y="1600200"/>
            <a:ext cx="2540000" cy="4495800"/>
          </a:xfrm>
        </p:spPr>
        <p:txBody>
          <a:bodyPr rtlCol="0"/>
          <a:lstStyle>
            <a:lvl1pPr marL="0" indent="0"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el-GR"/>
              <a:t>Στυλ υποδείγματος κειμένου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16F4EDA-9577-4604-B843-7B993996D81A}" type="datetime1">
              <a:rPr lang="el-GR" smtClean="0"/>
              <a:t>13/9/2023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219200" y="4900550"/>
            <a:ext cx="9753600" cy="522288"/>
          </a:xfrm>
        </p:spPr>
        <p:txBody>
          <a:bodyPr rtlCol="0" anchor="ctr">
            <a:noAutofit/>
          </a:bodyPr>
          <a:lstStyle>
            <a:lvl1pPr algn="l">
              <a:buNone/>
              <a:defRPr sz="28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 hasCustomPrompt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rtlCol="0"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</a:lstStyle>
          <a:p>
            <a:pPr rtl="0"/>
            <a:r>
              <a:rPr lang="el-GR"/>
              <a:t>Κάντε κλικ στο εικονίδιο για να προσθέσετε μια εικόνα</a:t>
            </a:r>
            <a:endParaRPr kumimoji="0"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219200" y="5445825"/>
            <a:ext cx="9753600" cy="685800"/>
          </a:xfrm>
        </p:spPr>
        <p:txBody>
          <a:bodyPr rtlCol="0"/>
          <a:lstStyle>
            <a:lvl1pPr marL="0" indent="0" rtl="0" eaLnBrk="1" latinLnBrk="0" hangingPunct="1">
              <a:buFontTx/>
              <a:buNone/>
              <a:defRPr sz="1600">
                <a:latin typeface="Calibri" panose="020F0502020204030204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el-GR" dirty="0"/>
              <a:t>Κάντε κλικ, για να επεξεργαστείτε το στυλ κειμένου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203B403-AE00-4A23-92E1-A3AFDDB42CFE}" type="datetime1">
              <a:rPr lang="el-GR" smtClean="0"/>
              <a:t>13/9/2023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 useBgFill="1">
        <p:nvSpPr>
          <p:cNvPr id="8" name="Στρογγυλεμένο ορθογώνιο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dirty="0">
              <a:latin typeface="Calibri" panose="020F0502020204030204" pitchFamily="34" charset="0"/>
            </a:endParaRPr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rtlCol="0" anchor="b" anchorCtr="0">
            <a:normAutofit/>
          </a:bodyPr>
          <a:lstStyle/>
          <a:p>
            <a:pPr rtl="0"/>
            <a:r>
              <a:rPr lang="el-GR"/>
              <a:t>Κάντε κλικ για να επεξεργαστείτε το Στυλ κύριου τίτλου</a:t>
            </a:r>
            <a:endParaRPr kumimoji="0" lang="el-GR" dirty="0"/>
          </a:p>
        </p:txBody>
      </p:sp>
      <p:sp>
        <p:nvSpPr>
          <p:cNvPr id="13" name="Σύμβολο κράτησης θέσης κειμένου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el-GR" dirty="0"/>
              <a:t>Κάντε κλικ, για να επεξεργαστείτε το στυλ κειμένου υποδείγματος</a:t>
            </a:r>
          </a:p>
          <a:p>
            <a:pPr lvl="1" rtl="0" eaLnBrk="1" latinLnBrk="0" hangingPunct="1"/>
            <a:r>
              <a:rPr lang="el-GR" dirty="0"/>
              <a:t>Δεύτερου επιπέδου</a:t>
            </a:r>
          </a:p>
          <a:p>
            <a:pPr lvl="2" rtl="0" eaLnBrk="1" latinLnBrk="0" hangingPunct="1"/>
            <a:r>
              <a:rPr lang="el-GR" dirty="0"/>
              <a:t>Τρίτου επιπέδου</a:t>
            </a:r>
          </a:p>
          <a:p>
            <a:pPr lvl="3" rtl="0" eaLnBrk="1" latinLnBrk="0" hangingPunct="1"/>
            <a:r>
              <a:rPr lang="el-GR" dirty="0"/>
              <a:t>Τέταρτου επιπέδου</a:t>
            </a:r>
          </a:p>
          <a:p>
            <a:pPr lvl="4" rtl="0" eaLnBrk="1" latinLnBrk="0" hangingPunct="1"/>
            <a:r>
              <a:rPr lang="el-GR" dirty="0"/>
              <a:t>Πέμπτου επιπέδου</a:t>
            </a:r>
            <a:endParaRPr kumimoji="0" lang="el-GR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rtlCol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rtlCol="0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rtlCol="0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72AC9706-0ED5-43B1-8BD5-966B0419344E}" type="datetime1">
              <a:rPr lang="el-GR" smtClean="0"/>
              <a:t>13/9/2023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>
            <a:lumMod val="75000"/>
          </a:schemeClr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>
            <a:lumMod val="75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lumMod val="60000"/>
            <a:lumOff val="4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>
            <a:lumMod val="75000"/>
          </a:schemeClr>
        </a:buClr>
        <a:buFontTx/>
        <a:buChar char="o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lumMod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030" indent="-285750" algn="l" rtl="0" eaLnBrk="1" latinLnBrk="0" hangingPunct="1">
        <a:spcBef>
          <a:spcPts val="370"/>
        </a:spcBef>
        <a:buClr>
          <a:schemeClr val="accent3">
            <a:lumMod val="50000"/>
          </a:schemeClr>
        </a:buClr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46296" cy="1807112"/>
          </a:xfrm>
        </p:spPr>
        <p:txBody>
          <a:bodyPr rtlCol="0">
            <a:normAutofit fontScale="90000"/>
          </a:bodyPr>
          <a:lstStyle/>
          <a:p>
            <a:r>
              <a:rPr lang="el-GR" dirty="0"/>
              <a:t>Έρευνα για το Δήμο Μυκόνου</a:t>
            </a:r>
            <a:br>
              <a:rPr lang="el-GR" dirty="0"/>
            </a:br>
            <a:r>
              <a:rPr lang="el-GR" dirty="0"/>
              <a:t>με βάση τα στοιχεία του </a:t>
            </a:r>
            <a:r>
              <a:rPr lang="el-GR" dirty="0" err="1"/>
              <a:t>ΤripΑdvisor</a:t>
            </a:r>
            <a:br>
              <a:rPr lang="el-GR" dirty="0">
                <a:latin typeface="Calibri" panose="020F0502020204030204" pitchFamily="34" charset="0"/>
              </a:rPr>
            </a:b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l-GR" dirty="0">
              <a:latin typeface="Calibri" panose="020F0502020204030204" pitchFamily="34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1FEE50B-E5E4-45C4-884F-C32DA9F28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163" y="5199350"/>
            <a:ext cx="2794612" cy="12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Κύρια Σημεία ενδιαφέροντος για τους επισκέπτες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"/>
          </p:nvPr>
        </p:nvSpPr>
        <p:spPr>
          <a:xfrm>
            <a:off x="1219200" y="1911626"/>
            <a:ext cx="10363200" cy="4572000"/>
          </a:xfrm>
        </p:spPr>
        <p:txBody>
          <a:bodyPr rtlCol="0"/>
          <a:lstStyle/>
          <a:p>
            <a:r>
              <a:rPr lang="el-GR" dirty="0"/>
              <a:t>Για τους επισκέπτες τα κύρια σημεία ενδιαφέροντος είναι τα εξής: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Μικρή Βενετία</a:t>
            </a:r>
          </a:p>
          <a:p>
            <a:r>
              <a:rPr lang="el-GR" dirty="0"/>
              <a:t>Οδός </a:t>
            </a:r>
            <a:r>
              <a:rPr lang="el-GR" dirty="0" err="1"/>
              <a:t>Ματογιάννη</a:t>
            </a:r>
            <a:endParaRPr lang="el-GR" dirty="0"/>
          </a:p>
          <a:p>
            <a:r>
              <a:rPr lang="el-GR" dirty="0"/>
              <a:t>Κάτω μύλοι</a:t>
            </a:r>
          </a:p>
          <a:p>
            <a:r>
              <a:rPr lang="el-GR" dirty="0"/>
              <a:t>Παναγία </a:t>
            </a:r>
            <a:r>
              <a:rPr lang="el-GR" dirty="0" err="1"/>
              <a:t>Παραπορτιανή</a:t>
            </a:r>
            <a:r>
              <a:rPr lang="el-GR" dirty="0"/>
              <a:t> </a:t>
            </a:r>
          </a:p>
          <a:p>
            <a:r>
              <a:rPr lang="en-US" dirty="0"/>
              <a:t>Rarity Gallery</a:t>
            </a:r>
            <a:endParaRPr lang="el-GR" dirty="0"/>
          </a:p>
          <a:p>
            <a:endParaRPr lang="el-GR" dirty="0"/>
          </a:p>
          <a:p>
            <a:pPr marL="0" indent="0" rtl="0">
              <a:buNone/>
            </a:pPr>
            <a:endParaRPr lang="el-G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Έρευνα με βάση τα στοιχεία του</a:t>
            </a:r>
            <a:r>
              <a:rPr lang="en-US" dirty="0">
                <a:solidFill>
                  <a:srgbClr val="FF0000"/>
                </a:solidFill>
              </a:rPr>
              <a:t> TripAdvisor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"/>
          </p:nvPr>
        </p:nvSpPr>
        <p:spPr/>
        <p:txBody>
          <a:bodyPr rtlCol="0"/>
          <a:lstStyle/>
          <a:p>
            <a:endParaRPr lang="el-GR" dirty="0"/>
          </a:p>
          <a:p>
            <a:r>
              <a:rPr lang="el-GR" dirty="0"/>
              <a:t> Παραδοσιακά κάθε τουριστικός προορισμός οφείλει να μετράει τον βαθμό ικανοποίησης των επισκεπτών προκειμένου να διευρύνει τους επαναλαμβανόμενους τουρίστες (</a:t>
            </a:r>
            <a:r>
              <a:rPr lang="el-GR" dirty="0" err="1"/>
              <a:t>repeaters</a:t>
            </a:r>
            <a:r>
              <a:rPr lang="el-GR" dirty="0"/>
              <a:t>). Για το λόγο</a:t>
            </a:r>
            <a:r>
              <a:rPr lang="en-US" dirty="0"/>
              <a:t> </a:t>
            </a:r>
            <a:r>
              <a:rPr lang="el-GR" dirty="0"/>
              <a:t>αυτό</a:t>
            </a:r>
            <a:r>
              <a:rPr lang="en-US" dirty="0"/>
              <a:t> </a:t>
            </a:r>
            <a:r>
              <a:rPr lang="el-GR" dirty="0"/>
              <a:t>είναι σημαντικό να γνωρίζουμε, πριν την εκπόνηση της στρατηγικής, τις απόψεις τους. Η παρούσα δειγματοληψία δεν αποδίδει με ασφάλεια την πραγματική εικόνα. Αποτελεί</a:t>
            </a:r>
            <a:r>
              <a:rPr lang="en-US" dirty="0"/>
              <a:t> </a:t>
            </a:r>
            <a:r>
              <a:rPr lang="el-GR" dirty="0"/>
              <a:t>όμως</a:t>
            </a:r>
            <a:r>
              <a:rPr lang="en-US" dirty="0"/>
              <a:t> </a:t>
            </a:r>
            <a:r>
              <a:rPr lang="el-GR" dirty="0"/>
              <a:t>μια βάση στην οποία μπορούμε να στηριχτούμε και, για το λόγο αυτό, την παρουσιάζουμε.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434892"/>
          </a:xfrm>
        </p:spPr>
        <p:txBody>
          <a:bodyPr rtlCol="0">
            <a:norm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Έρευνα με βάση τα στοιχεία του </a:t>
            </a:r>
            <a:r>
              <a:rPr lang="en-US" dirty="0">
                <a:solidFill>
                  <a:srgbClr val="FF0000"/>
                </a:solidFill>
              </a:rPr>
              <a:t>TripAdvisor</a:t>
            </a:r>
            <a:br>
              <a:rPr lang="el-GR" dirty="0">
                <a:latin typeface="Calibri" panose="020F0502020204030204" pitchFamily="34" charset="0"/>
              </a:rPr>
            </a:b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"/>
          </p:nvPr>
        </p:nvSpPr>
        <p:spPr>
          <a:xfrm>
            <a:off x="1219200" y="2158103"/>
            <a:ext cx="10363200" cy="4290391"/>
          </a:xfrm>
        </p:spPr>
        <p:txBody>
          <a:bodyPr rtlCol="0"/>
          <a:lstStyle/>
          <a:p>
            <a:r>
              <a:rPr lang="el-GR" dirty="0"/>
              <a:t>Για την παρακάτω προσέγγιση προηγήθηκε ανάλυση σε </a:t>
            </a:r>
            <a:r>
              <a:rPr lang="en-US" dirty="0"/>
              <a:t>2.392 </a:t>
            </a:r>
            <a:r>
              <a:rPr lang="el-GR" dirty="0"/>
              <a:t>κριτικές του </a:t>
            </a:r>
            <a:r>
              <a:rPr lang="el-GR" dirty="0" err="1"/>
              <a:t>Trip</a:t>
            </a:r>
            <a:r>
              <a:rPr lang="el-GR" dirty="0"/>
              <a:t> </a:t>
            </a:r>
            <a:r>
              <a:rPr lang="el-GR" dirty="0" err="1"/>
              <a:t>Advisor</a:t>
            </a:r>
            <a:r>
              <a:rPr lang="en-US" dirty="0"/>
              <a:t> </a:t>
            </a:r>
            <a:r>
              <a:rPr lang="el-GR" dirty="0"/>
              <a:t>που αφορούν το διάστημα 1/5-30/8/2023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Επεξεργασία των βαθμολογιών-</a:t>
            </a:r>
            <a:r>
              <a:rPr lang="en-US" dirty="0"/>
              <a:t>rankings</a:t>
            </a:r>
          </a:p>
          <a:p>
            <a:r>
              <a:rPr lang="el-GR" dirty="0"/>
              <a:t>Επεξεργασία , καταγραφή και αποκωδικοποίηση των σχόλιων-</a:t>
            </a:r>
            <a:r>
              <a:rPr lang="el-GR" dirty="0" err="1"/>
              <a:t>reviews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895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9199" y="56322"/>
            <a:ext cx="10363200" cy="1143000"/>
          </a:xfrm>
        </p:spPr>
        <p:txBody>
          <a:bodyPr rtlCol="0"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Προφίλ Τουριστών (Καταλύματα)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F65041F-8FC5-4F0D-84E0-D6C56B9667A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800284" y="1924878"/>
            <a:ext cx="659143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 dirty="0">
                <a:solidFill>
                  <a:srgbClr val="FF0000"/>
                </a:solidFill>
              </a:rPr>
              <a:t>Προφίλ Τουριστών (Καταλύματα)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BBEB6EC1-979D-41AD-BEE3-FA9E832C168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29971721"/>
              </p:ext>
            </p:extLst>
          </p:nvPr>
        </p:nvGraphicFramePr>
        <p:xfrm>
          <a:off x="6533322" y="1447800"/>
          <a:ext cx="504907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96BF08-BC65-4FFC-B8A1-6CF9C2E3D347}"/>
              </a:ext>
            </a:extLst>
          </p:cNvPr>
          <p:cNvSpPr txBox="1"/>
          <p:nvPr/>
        </p:nvSpPr>
        <p:spPr>
          <a:xfrm>
            <a:off x="238541" y="1967058"/>
            <a:ext cx="6414052" cy="39395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l-GR" sz="2800" dirty="0"/>
              <a:t>Με μεγάλη διαφορά ψηφίζουν οι Τουρίστες τη διαμονή τους ως εξαιρετική</a:t>
            </a:r>
          </a:p>
          <a:p>
            <a:endParaRPr lang="el-GR" dirty="0"/>
          </a:p>
          <a:p>
            <a:endParaRPr lang="el-GR" dirty="0"/>
          </a:p>
          <a:p>
            <a:r>
              <a:rPr lang="el-GR" sz="2800" b="1" dirty="0"/>
              <a:t>1.Εξαιρετικό 85% </a:t>
            </a:r>
            <a:endParaRPr lang="el-GR" sz="2800" dirty="0"/>
          </a:p>
          <a:p>
            <a:r>
              <a:rPr lang="el-GR" sz="2800" dirty="0"/>
              <a:t>2.Πολύ Καλό 6%</a:t>
            </a:r>
          </a:p>
          <a:p>
            <a:r>
              <a:rPr lang="el-GR" sz="2800" dirty="0"/>
              <a:t>3.Μέτριο 3%</a:t>
            </a:r>
          </a:p>
          <a:p>
            <a:r>
              <a:rPr lang="el-GR" sz="2800" dirty="0"/>
              <a:t>4.Ανεπαρκές 2%</a:t>
            </a:r>
          </a:p>
          <a:p>
            <a:r>
              <a:rPr lang="el-GR" sz="2800" dirty="0"/>
              <a:t>5.Πολύ Κακό 4%</a:t>
            </a:r>
          </a:p>
          <a:p>
            <a:endParaRPr lang="el-GR" dirty="0"/>
          </a:p>
        </p:txBody>
      </p:sp>
      <p:graphicFrame>
        <p:nvGraphicFramePr>
          <p:cNvPr id="9" name="Γράφημα 8">
            <a:extLst>
              <a:ext uri="{FF2B5EF4-FFF2-40B4-BE49-F238E27FC236}">
                <a16:creationId xmlns:a16="http://schemas.microsoft.com/office/drawing/2014/main" id="{79F79F9D-A829-45D6-9E31-382E2E3B27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175773"/>
              </p:ext>
            </p:extLst>
          </p:nvPr>
        </p:nvGraphicFramePr>
        <p:xfrm>
          <a:off x="6831496" y="1967058"/>
          <a:ext cx="4572000" cy="427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72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Προφίλ Τουριστών (Δραστηριότητες)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D101692-08D4-4EF6-9C58-0A94D7CD9B0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662187" y="1792356"/>
            <a:ext cx="686762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0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 dirty="0">
                <a:solidFill>
                  <a:srgbClr val="FF0000"/>
                </a:solidFill>
              </a:rPr>
              <a:t>Προφίλ Τουριστών (Δραστηριότητες)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A85B848-1E8F-4F37-A9CE-C1DF61F0E81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32191732"/>
              </p:ext>
            </p:extLst>
          </p:nvPr>
        </p:nvGraphicFramePr>
        <p:xfrm>
          <a:off x="6347790" y="1447800"/>
          <a:ext cx="523460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63FC1FB-69EF-4B33-A6FB-0585552D8EB6}"/>
              </a:ext>
            </a:extLst>
          </p:cNvPr>
          <p:cNvSpPr txBox="1"/>
          <p:nvPr/>
        </p:nvSpPr>
        <p:spPr>
          <a:xfrm>
            <a:off x="185530" y="2013418"/>
            <a:ext cx="6042992" cy="440120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l-GR" sz="2800" dirty="0"/>
              <a:t>9 στους 10 επισκέπτες στο νησί βρίσκουν τις δραστηριότητες εξαιρετικές ή πολύ καλές</a:t>
            </a:r>
          </a:p>
          <a:p>
            <a:endParaRPr lang="el-GR" sz="2800" dirty="0"/>
          </a:p>
          <a:p>
            <a:r>
              <a:rPr lang="el-GR" sz="2800" b="1" dirty="0"/>
              <a:t>1.Εξαιρετικό 73%</a:t>
            </a:r>
            <a:endParaRPr lang="el-GR" sz="2800" dirty="0"/>
          </a:p>
          <a:p>
            <a:r>
              <a:rPr lang="el-GR" sz="2800" dirty="0"/>
              <a:t>2.Πολύ Καλό 16% </a:t>
            </a:r>
          </a:p>
          <a:p>
            <a:r>
              <a:rPr lang="el-GR" sz="2800" dirty="0"/>
              <a:t>3.Μέτριο 7%</a:t>
            </a:r>
          </a:p>
          <a:p>
            <a:r>
              <a:rPr lang="el-GR" sz="2800" dirty="0"/>
              <a:t>4.Ανεπαρκές 0%</a:t>
            </a:r>
          </a:p>
          <a:p>
            <a:r>
              <a:rPr lang="el-GR" sz="2800" dirty="0"/>
              <a:t>5.Πολύ Κακό 4% </a:t>
            </a:r>
          </a:p>
          <a:p>
            <a:endParaRPr lang="el-GR" sz="2800" dirty="0"/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55F99A78-B4C2-48DC-A4D2-163B5FA51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558397"/>
              </p:ext>
            </p:extLst>
          </p:nvPr>
        </p:nvGraphicFramePr>
        <p:xfrm>
          <a:off x="6526695" y="2013417"/>
          <a:ext cx="4572000" cy="440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10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46922" y="274638"/>
            <a:ext cx="10363200" cy="1143000"/>
          </a:xfrm>
        </p:spPr>
        <p:txBody>
          <a:bodyPr rtlCol="0"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Προφίλ Τουριστών (Εστιατόρια)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A581229-1CA3-45B4-9922-14C3B0F758D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519309" y="2099158"/>
            <a:ext cx="7418426" cy="44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 dirty="0">
                <a:solidFill>
                  <a:srgbClr val="FF0000"/>
                </a:solidFill>
              </a:rPr>
              <a:t>Προφίλ Τουριστών (Εστιατόρια)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67667F66-5454-4904-99CF-06A267B0446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19542892"/>
              </p:ext>
            </p:extLst>
          </p:nvPr>
        </p:nvGraphicFramePr>
        <p:xfrm>
          <a:off x="6440556" y="1447800"/>
          <a:ext cx="5141843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09AAC0-477C-48DC-9D90-0450516C3B97}"/>
              </a:ext>
            </a:extLst>
          </p:cNvPr>
          <p:cNvSpPr txBox="1"/>
          <p:nvPr/>
        </p:nvSpPr>
        <p:spPr>
          <a:xfrm>
            <a:off x="225286" y="2442256"/>
            <a:ext cx="6851374" cy="38164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l-GR" sz="2800" dirty="0"/>
              <a:t>Ευχαριστημένοι έχουν μείνει, σε μεγάλο ποσοστό οι τουρίστες και από την εστίαση</a:t>
            </a:r>
          </a:p>
          <a:p>
            <a:endParaRPr lang="el-GR" dirty="0"/>
          </a:p>
          <a:p>
            <a:r>
              <a:rPr lang="el-GR" sz="2800" b="1" dirty="0"/>
              <a:t>1.Εξαιρετικό 91%</a:t>
            </a:r>
            <a:endParaRPr lang="el-GR" sz="2800" dirty="0"/>
          </a:p>
          <a:p>
            <a:r>
              <a:rPr lang="el-GR" sz="2800" dirty="0"/>
              <a:t>2.Πολύ Καλό 6%</a:t>
            </a:r>
          </a:p>
          <a:p>
            <a:r>
              <a:rPr lang="el-GR" sz="2800" dirty="0"/>
              <a:t>3.Μέτριο 1%</a:t>
            </a:r>
          </a:p>
          <a:p>
            <a:r>
              <a:rPr lang="el-GR" sz="2800" dirty="0"/>
              <a:t>4.Ανεπαρκές 1%</a:t>
            </a:r>
          </a:p>
          <a:p>
            <a:r>
              <a:rPr lang="el-GR" sz="2800" dirty="0"/>
              <a:t>5.Πολύ Κακό 1%</a:t>
            </a:r>
          </a:p>
          <a:p>
            <a:endParaRPr lang="el-GR" sz="2800" dirty="0"/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143BFADE-F5A1-4EA0-A706-C59D6F876C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480049"/>
              </p:ext>
            </p:extLst>
          </p:nvPr>
        </p:nvGraphicFramePr>
        <p:xfrm>
          <a:off x="7255565" y="1729581"/>
          <a:ext cx="4572000" cy="4409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54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αρουσίαση επιχειρηματικού σχεδίου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7868_TF03460662" id="{6BDE1D7C-3BC8-41F2-87EC-D60B5F80D562}" vid="{9104EC26-9F92-43E2-97AE-0E0B1A41BEEB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επιχειρηματικού σχεδίου</Template>
  <TotalTime>65</TotalTime>
  <Words>309</Words>
  <Application>Microsoft Office PowerPoint</Application>
  <PresentationFormat>Ευρεία οθόνη</PresentationFormat>
  <Paragraphs>61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Wingdings 2</vt:lpstr>
      <vt:lpstr>Παρουσίαση επιχειρηματικού σχεδίου</vt:lpstr>
      <vt:lpstr>Έρευνα για το Δήμο Μυκόνου με βάση τα στοιχεία του ΤripΑdvisor </vt:lpstr>
      <vt:lpstr>Έρευνα με βάση τα στοιχεία του TripAdvisor</vt:lpstr>
      <vt:lpstr>Έρευνα με βάση τα στοιχεία του TripAdvisor </vt:lpstr>
      <vt:lpstr>Προφίλ Τουριστών (Καταλύματα)</vt:lpstr>
      <vt:lpstr>Προφίλ Τουριστών (Καταλύματα)</vt:lpstr>
      <vt:lpstr>Προφίλ Τουριστών (Δραστηριότητες)</vt:lpstr>
      <vt:lpstr>Προφίλ Τουριστών (Δραστηριότητες)</vt:lpstr>
      <vt:lpstr>Προφίλ Τουριστών (Εστιατόρια)</vt:lpstr>
      <vt:lpstr>Προφίλ Τουριστών (Εστιατόρια)</vt:lpstr>
      <vt:lpstr>Κύρια Σημεία ενδιαφέροντος για τους επισκέπτες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Επωνυμία εταιρείας</dc:title>
  <dc:creator>ELINA</dc:creator>
  <cp:lastModifiedBy>ELINA</cp:lastModifiedBy>
  <cp:revision>8</cp:revision>
  <dcterms:created xsi:type="dcterms:W3CDTF">2023-09-04T09:57:09Z</dcterms:created>
  <dcterms:modified xsi:type="dcterms:W3CDTF">2023-09-13T16:40:19Z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